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009263" cy="18003838"/>
  <p:notesSz cx="1435258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374650" indent="8255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749300" indent="1651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123950" indent="24765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500188" indent="328613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671">
          <p15:clr>
            <a:srgbClr val="A4A3A4"/>
          </p15:clr>
        </p15:guide>
        <p15:guide id="2" pos="113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11A"/>
    <a:srgbClr val="002F5F"/>
    <a:srgbClr val="99CC00"/>
    <a:srgbClr val="F2550E"/>
    <a:srgbClr val="9BB2CE"/>
    <a:srgbClr val="5850F6"/>
    <a:srgbClr val="CCFF33"/>
    <a:srgbClr val="FF0000"/>
    <a:srgbClr val="ACDEE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72" autoAdjust="0"/>
  </p:normalViewPr>
  <p:slideViewPr>
    <p:cSldViewPr>
      <p:cViewPr>
        <p:scale>
          <a:sx n="35" d="100"/>
          <a:sy n="35" d="100"/>
        </p:scale>
        <p:origin x="-324" y="-54"/>
      </p:cViewPr>
      <p:guideLst>
        <p:guide orient="horz" pos="5671"/>
        <p:guide pos="113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6219301" cy="496100"/>
          </a:xfrm>
          <a:prstGeom prst="rect">
            <a:avLst/>
          </a:prstGeom>
        </p:spPr>
        <p:txBody>
          <a:bodyPr vert="horz" lIns="132736" tIns="66368" rIns="132736" bIns="66368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128702" y="2"/>
            <a:ext cx="6221597" cy="496100"/>
          </a:xfrm>
          <a:prstGeom prst="rect">
            <a:avLst/>
          </a:prstGeom>
        </p:spPr>
        <p:txBody>
          <a:bodyPr vert="horz" lIns="132736" tIns="66368" rIns="132736" bIns="66368" rtlCol="0"/>
          <a:lstStyle>
            <a:lvl1pPr algn="r">
              <a:defRPr sz="1800"/>
            </a:lvl1pPr>
          </a:lstStyle>
          <a:p>
            <a:fld id="{7033414E-59B2-4773-BAA8-1C86A188932E}" type="datetimeFigureOut">
              <a:rPr lang="sv-SE" smtClean="0"/>
              <a:pPr/>
              <a:t>2017-04-20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28224"/>
            <a:ext cx="6219301" cy="496100"/>
          </a:xfrm>
          <a:prstGeom prst="rect">
            <a:avLst/>
          </a:prstGeom>
        </p:spPr>
        <p:txBody>
          <a:bodyPr vert="horz" lIns="132736" tIns="66368" rIns="132736" bIns="66368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128702" y="9428224"/>
            <a:ext cx="6221597" cy="496100"/>
          </a:xfrm>
          <a:prstGeom prst="rect">
            <a:avLst/>
          </a:prstGeom>
        </p:spPr>
        <p:txBody>
          <a:bodyPr vert="horz" lIns="132736" tIns="66368" rIns="132736" bIns="66368" rtlCol="0" anchor="b"/>
          <a:lstStyle>
            <a:lvl1pPr algn="r">
              <a:defRPr sz="1800"/>
            </a:lvl1pPr>
          </a:lstStyle>
          <a:p>
            <a:fld id="{D3CAD93B-68BA-4BCB-848E-32A2913179D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4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6219301" cy="496100"/>
          </a:xfrm>
          <a:prstGeom prst="rect">
            <a:avLst/>
          </a:prstGeom>
        </p:spPr>
        <p:txBody>
          <a:bodyPr vert="horz" wrap="square" lIns="132736" tIns="66368" rIns="132736" bIns="6636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8130997" y="2"/>
            <a:ext cx="6219301" cy="496100"/>
          </a:xfrm>
          <a:prstGeom prst="rect">
            <a:avLst/>
          </a:prstGeom>
        </p:spPr>
        <p:txBody>
          <a:bodyPr vert="horz" wrap="square" lIns="132736" tIns="66368" rIns="132736" bIns="66368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900AD565-FB1B-4EBE-B0D5-02DCF9116B50}" type="datetimeFigureOut">
              <a:rPr lang="sv-SE"/>
              <a:pPr>
                <a:defRPr/>
              </a:pPr>
              <a:t>2017-04-20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455988" y="744538"/>
            <a:ext cx="74453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6" tIns="66368" rIns="132736" bIns="66368" rtlCol="0" anchor="ctr"/>
          <a:lstStyle/>
          <a:p>
            <a:pPr lvl="0"/>
            <a:endParaRPr lang="en-US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434341" y="4715274"/>
            <a:ext cx="11483906" cy="4467219"/>
          </a:xfrm>
          <a:prstGeom prst="rect">
            <a:avLst/>
          </a:prstGeom>
        </p:spPr>
        <p:txBody>
          <a:bodyPr vert="horz" wrap="square" lIns="132736" tIns="66368" rIns="132736" bIns="6636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US" noProof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6" y="9428224"/>
            <a:ext cx="6219301" cy="496100"/>
          </a:xfrm>
          <a:prstGeom prst="rect">
            <a:avLst/>
          </a:prstGeom>
        </p:spPr>
        <p:txBody>
          <a:bodyPr vert="horz" wrap="square" lIns="132736" tIns="66368" rIns="132736" bIns="66368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8130997" y="9428224"/>
            <a:ext cx="6219301" cy="496100"/>
          </a:xfrm>
          <a:prstGeom prst="rect">
            <a:avLst/>
          </a:prstGeom>
        </p:spPr>
        <p:txBody>
          <a:bodyPr vert="horz" wrap="square" lIns="132736" tIns="66368" rIns="132736" bIns="66368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5D844CDC-3B34-4E8A-B666-49373C202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93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defTabSz="7493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defTabSz="7493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defTabSz="7493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00188" algn="l" defTabSz="7493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5434" algn="l" defTabSz="7501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50521" algn="l" defTabSz="7501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5608" algn="l" defTabSz="7501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00695" algn="l" defTabSz="7501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44CDC-3B34-4E8A-B666-49373C2025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00872" y="5593124"/>
            <a:ext cx="30607521" cy="385862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1742" y="10201911"/>
            <a:ext cx="25205779" cy="4601510"/>
          </a:xfrm>
        </p:spPr>
        <p:txBody>
          <a:bodyPr/>
          <a:lstStyle>
            <a:lvl1pPr marL="0" indent="0" algn="ctr">
              <a:buNone/>
              <a:defRPr/>
            </a:lvl1pPr>
            <a:lvl2pPr marL="375087" indent="0" algn="ctr">
              <a:buNone/>
              <a:defRPr/>
            </a:lvl2pPr>
            <a:lvl3pPr marL="750174" indent="0" algn="ctr">
              <a:buNone/>
              <a:defRPr/>
            </a:lvl3pPr>
            <a:lvl4pPr marL="1125261" indent="0" algn="ctr">
              <a:buNone/>
              <a:defRPr/>
            </a:lvl4pPr>
            <a:lvl5pPr marL="1500348" indent="0" algn="ctr">
              <a:buNone/>
              <a:defRPr/>
            </a:lvl5pPr>
            <a:lvl6pPr marL="1875434" indent="0" algn="ctr">
              <a:buNone/>
              <a:defRPr/>
            </a:lvl6pPr>
            <a:lvl7pPr marL="2250521" indent="0" algn="ctr">
              <a:buNone/>
              <a:defRPr/>
            </a:lvl7pPr>
            <a:lvl8pPr marL="2625608" indent="0" algn="ctr">
              <a:buNone/>
              <a:defRPr/>
            </a:lvl8pPr>
            <a:lvl9pPr marL="3000695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9AAF7-376B-45B5-9BA8-371D8835E0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9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4289-8F8D-4A33-B40B-1609D1923E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92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6107246" y="720393"/>
            <a:ext cx="8100849" cy="1536240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801169" y="720393"/>
            <a:ext cx="24136721" cy="153624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3959-0C11-4180-B405-4857A96D76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19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1169" y="720392"/>
            <a:ext cx="32406926" cy="300064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801170" y="4201293"/>
            <a:ext cx="16118785" cy="1188150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18089310" y="4201293"/>
            <a:ext cx="16118785" cy="590866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18089310" y="10173466"/>
            <a:ext cx="16118785" cy="590932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3D0A-49D7-4875-9DCD-4B0A514B38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99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95D6-978F-486F-9FB2-EB45A231554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80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43766" y="11569266"/>
            <a:ext cx="30609285" cy="3575497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843766" y="7630596"/>
            <a:ext cx="30609285" cy="3938670"/>
          </a:xfrm>
        </p:spPr>
        <p:txBody>
          <a:bodyPr anchor="b"/>
          <a:lstStyle>
            <a:lvl1pPr marL="0" indent="0">
              <a:buNone/>
              <a:defRPr sz="1600"/>
            </a:lvl1pPr>
            <a:lvl2pPr marL="375087" indent="0">
              <a:buNone/>
              <a:defRPr sz="1500"/>
            </a:lvl2pPr>
            <a:lvl3pPr marL="750174" indent="0">
              <a:buNone/>
              <a:defRPr sz="1300"/>
            </a:lvl3pPr>
            <a:lvl4pPr marL="1125261" indent="0">
              <a:buNone/>
              <a:defRPr sz="1100"/>
            </a:lvl4pPr>
            <a:lvl5pPr marL="1500348" indent="0">
              <a:buNone/>
              <a:defRPr sz="1100"/>
            </a:lvl5pPr>
            <a:lvl6pPr marL="1875434" indent="0">
              <a:buNone/>
              <a:defRPr sz="1100"/>
            </a:lvl6pPr>
            <a:lvl7pPr marL="2250521" indent="0">
              <a:buNone/>
              <a:defRPr sz="1100"/>
            </a:lvl7pPr>
            <a:lvl8pPr marL="2625608" indent="0">
              <a:buNone/>
              <a:defRPr sz="1100"/>
            </a:lvl8pPr>
            <a:lvl9pPr marL="3000695" indent="0">
              <a:buNone/>
              <a:defRPr sz="1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2F84-AED0-4E17-B859-02EBAFDD73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1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801170" y="4201293"/>
            <a:ext cx="16118785" cy="1188150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089310" y="4201293"/>
            <a:ext cx="16118785" cy="1188150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4666-612C-432A-9B53-F35C9AA4A8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90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1169" y="721053"/>
            <a:ext cx="32406926" cy="300064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801169" y="4029961"/>
            <a:ext cx="15908855" cy="167959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087" indent="0">
              <a:buNone/>
              <a:defRPr sz="1600" b="1"/>
            </a:lvl2pPr>
            <a:lvl3pPr marL="750174" indent="0">
              <a:buNone/>
              <a:defRPr sz="1500" b="1"/>
            </a:lvl3pPr>
            <a:lvl4pPr marL="1125261" indent="0">
              <a:buNone/>
              <a:defRPr sz="1300" b="1"/>
            </a:lvl4pPr>
            <a:lvl5pPr marL="1500348" indent="0">
              <a:buNone/>
              <a:defRPr sz="1300" b="1"/>
            </a:lvl5pPr>
            <a:lvl6pPr marL="1875434" indent="0">
              <a:buNone/>
              <a:defRPr sz="1300" b="1"/>
            </a:lvl6pPr>
            <a:lvl7pPr marL="2250521" indent="0">
              <a:buNone/>
              <a:defRPr sz="1300" b="1"/>
            </a:lvl7pPr>
            <a:lvl8pPr marL="2625608" indent="0">
              <a:buNone/>
              <a:defRPr sz="1300" b="1"/>
            </a:lvl8pPr>
            <a:lvl9pPr marL="3000695" indent="0">
              <a:buNone/>
              <a:defRPr sz="1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01169" y="5709551"/>
            <a:ext cx="15908855" cy="1037324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8292185" y="4029961"/>
            <a:ext cx="15915911" cy="167959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087" indent="0">
              <a:buNone/>
              <a:defRPr sz="1600" b="1"/>
            </a:lvl2pPr>
            <a:lvl3pPr marL="750174" indent="0">
              <a:buNone/>
              <a:defRPr sz="1500" b="1"/>
            </a:lvl3pPr>
            <a:lvl4pPr marL="1125261" indent="0">
              <a:buNone/>
              <a:defRPr sz="1300" b="1"/>
            </a:lvl4pPr>
            <a:lvl5pPr marL="1500348" indent="0">
              <a:buNone/>
              <a:defRPr sz="1300" b="1"/>
            </a:lvl5pPr>
            <a:lvl6pPr marL="1875434" indent="0">
              <a:buNone/>
              <a:defRPr sz="1300" b="1"/>
            </a:lvl6pPr>
            <a:lvl7pPr marL="2250521" indent="0">
              <a:buNone/>
              <a:defRPr sz="1300" b="1"/>
            </a:lvl7pPr>
            <a:lvl8pPr marL="2625608" indent="0">
              <a:buNone/>
              <a:defRPr sz="1300" b="1"/>
            </a:lvl8pPr>
            <a:lvl9pPr marL="3000695" indent="0">
              <a:buNone/>
              <a:defRPr sz="1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8292185" y="5709551"/>
            <a:ext cx="15915911" cy="1037324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E53-178A-4D69-BA46-469042B704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26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F11CD-9234-4F5B-9669-F094D27E043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2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6604-BC72-4615-B31F-4FE79ABED2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83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1170" y="717085"/>
            <a:ext cx="11846080" cy="305025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079460" y="717085"/>
            <a:ext cx="20128635" cy="1536570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01170" y="3767338"/>
            <a:ext cx="11846080" cy="12315456"/>
          </a:xfrm>
        </p:spPr>
        <p:txBody>
          <a:bodyPr/>
          <a:lstStyle>
            <a:lvl1pPr marL="0" indent="0">
              <a:buNone/>
              <a:defRPr sz="1100"/>
            </a:lvl1pPr>
            <a:lvl2pPr marL="375087" indent="0">
              <a:buNone/>
              <a:defRPr sz="1000"/>
            </a:lvl2pPr>
            <a:lvl3pPr marL="750174" indent="0">
              <a:buNone/>
              <a:defRPr sz="800"/>
            </a:lvl3pPr>
            <a:lvl4pPr marL="1125261" indent="0">
              <a:buNone/>
              <a:defRPr sz="700"/>
            </a:lvl4pPr>
            <a:lvl5pPr marL="1500348" indent="0">
              <a:buNone/>
              <a:defRPr sz="700"/>
            </a:lvl5pPr>
            <a:lvl6pPr marL="1875434" indent="0">
              <a:buNone/>
              <a:defRPr sz="700"/>
            </a:lvl6pPr>
            <a:lvl7pPr marL="2250521" indent="0">
              <a:buNone/>
              <a:defRPr sz="700"/>
            </a:lvl7pPr>
            <a:lvl8pPr marL="2625608" indent="0">
              <a:buNone/>
              <a:defRPr sz="700"/>
            </a:lvl8pPr>
            <a:lvl9pPr marL="3000695" indent="0">
              <a:buNone/>
              <a:defRPr sz="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0AD1-8E2C-4B71-8A02-39805E13780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82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58254" y="12602555"/>
            <a:ext cx="21605204" cy="14877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7058254" y="1608808"/>
            <a:ext cx="21605204" cy="10801906"/>
          </a:xfrm>
        </p:spPr>
        <p:txBody>
          <a:bodyPr/>
          <a:lstStyle>
            <a:lvl1pPr marL="0" indent="0">
              <a:buNone/>
              <a:defRPr sz="2600"/>
            </a:lvl1pPr>
            <a:lvl2pPr marL="375087" indent="0">
              <a:buNone/>
              <a:defRPr sz="2300"/>
            </a:lvl2pPr>
            <a:lvl3pPr marL="750174" indent="0">
              <a:buNone/>
              <a:defRPr sz="2000"/>
            </a:lvl3pPr>
            <a:lvl4pPr marL="1125261" indent="0">
              <a:buNone/>
              <a:defRPr sz="1600"/>
            </a:lvl4pPr>
            <a:lvl5pPr marL="1500348" indent="0">
              <a:buNone/>
              <a:defRPr sz="1600"/>
            </a:lvl5pPr>
            <a:lvl6pPr marL="1875434" indent="0">
              <a:buNone/>
              <a:defRPr sz="1600"/>
            </a:lvl6pPr>
            <a:lvl7pPr marL="2250521" indent="0">
              <a:buNone/>
              <a:defRPr sz="1600"/>
            </a:lvl7pPr>
            <a:lvl8pPr marL="2625608" indent="0">
              <a:buNone/>
              <a:defRPr sz="1600"/>
            </a:lvl8pPr>
            <a:lvl9pPr marL="3000695" indent="0">
              <a:buNone/>
              <a:defRPr sz="16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058254" y="14090306"/>
            <a:ext cx="21605204" cy="2112884"/>
          </a:xfrm>
        </p:spPr>
        <p:txBody>
          <a:bodyPr/>
          <a:lstStyle>
            <a:lvl1pPr marL="0" indent="0">
              <a:buNone/>
              <a:defRPr sz="1100"/>
            </a:lvl1pPr>
            <a:lvl2pPr marL="375087" indent="0">
              <a:buNone/>
              <a:defRPr sz="1000"/>
            </a:lvl2pPr>
            <a:lvl3pPr marL="750174" indent="0">
              <a:buNone/>
              <a:defRPr sz="800"/>
            </a:lvl3pPr>
            <a:lvl4pPr marL="1125261" indent="0">
              <a:buNone/>
              <a:defRPr sz="700"/>
            </a:lvl4pPr>
            <a:lvl5pPr marL="1500348" indent="0">
              <a:buNone/>
              <a:defRPr sz="700"/>
            </a:lvl5pPr>
            <a:lvl6pPr marL="1875434" indent="0">
              <a:buNone/>
              <a:defRPr sz="700"/>
            </a:lvl6pPr>
            <a:lvl7pPr marL="2250521" indent="0">
              <a:buNone/>
              <a:defRPr sz="700"/>
            </a:lvl7pPr>
            <a:lvl8pPr marL="2625608" indent="0">
              <a:buNone/>
              <a:defRPr sz="700"/>
            </a:lvl8pPr>
            <a:lvl9pPr marL="3000695" indent="0">
              <a:buNone/>
              <a:defRPr sz="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89FDD-A643-4CFE-8716-B1B921915D4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DEE6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1813" y="720725"/>
            <a:ext cx="324056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4457" tIns="177229" rIns="354457" bIns="1772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1813" y="4200525"/>
            <a:ext cx="32405637" cy="1188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4457" tIns="177229" rIns="354457" bIns="177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1813" y="16395700"/>
            <a:ext cx="83994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4457" tIns="177229" rIns="354457" bIns="177229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303125" y="16395700"/>
            <a:ext cx="114030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4457" tIns="177229" rIns="354457" bIns="177229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807988" y="16395700"/>
            <a:ext cx="83994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4457" tIns="177229" rIns="354457" bIns="177229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6F899E27-8E0B-47CA-8783-7017093B39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544888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44888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2pPr>
      <a:lvl3pPr algn="ctr" defTabSz="3544888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3pPr>
      <a:lvl4pPr algn="ctr" defTabSz="3544888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4pPr>
      <a:lvl5pPr algn="ctr" defTabSz="3544888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5pPr>
      <a:lvl6pPr marL="375087" algn="ctr" defTabSz="354509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6pPr>
      <a:lvl7pPr marL="750174" algn="ctr" defTabSz="354509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7pPr>
      <a:lvl8pPr marL="1125261" algn="ctr" defTabSz="354509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8pPr>
      <a:lvl9pPr marL="1500348" algn="ctr" defTabSz="354509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charset="0"/>
        </a:defRPr>
      </a:lvl9pPr>
    </p:titleStyle>
    <p:bodyStyle>
      <a:lvl1pPr marL="1328738" indent="-1328738" algn="l" defTabSz="3544888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  <a:ea typeface="+mn-ea"/>
          <a:cs typeface="+mn-cs"/>
        </a:defRPr>
      </a:lvl1pPr>
      <a:lvl2pPr marL="2878138" indent="-1106488" algn="l" defTabSz="3544888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30713" indent="-884238" algn="l" defTabSz="3544888" rtl="0" eaLnBrk="0" fontAlgn="base" hangingPunct="0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</a:defRPr>
      </a:lvl3pPr>
      <a:lvl4pPr marL="6202363" indent="-885825" algn="l" defTabSz="3544888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</a:defRPr>
      </a:lvl4pPr>
      <a:lvl5pPr marL="7975600" indent="-885825" algn="l" defTabSz="3544888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5pPr>
      <a:lvl6pPr marL="8350893" indent="-886925" algn="l" defTabSz="354509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6pPr>
      <a:lvl7pPr marL="8725980" indent="-886925" algn="l" defTabSz="354509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7pPr>
      <a:lvl8pPr marL="9101066" indent="-886925" algn="l" defTabSz="354509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8pPr>
      <a:lvl9pPr marL="9476153" indent="-886925" algn="l" defTabSz="354509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087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0174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261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0348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5434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0521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25608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0695" algn="l" defTabSz="7501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F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908311" y="3717691"/>
            <a:ext cx="11263672" cy="4057835"/>
          </a:xfrm>
          <a:prstGeom prst="rect">
            <a:avLst/>
          </a:prstGeom>
          <a:solidFill>
            <a:srgbClr val="E6711A"/>
          </a:solidFill>
          <a:ln w="9525" cap="flat" cmpd="sng" algn="ctr">
            <a:solidFill>
              <a:srgbClr val="F2550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2" name="Rectangle 112"/>
          <p:cNvSpPr>
            <a:spLocks noChangeArrowheads="1"/>
          </p:cNvSpPr>
          <p:nvPr/>
        </p:nvSpPr>
        <p:spPr bwMode="auto">
          <a:xfrm>
            <a:off x="23658792" y="12834025"/>
            <a:ext cx="11676671" cy="4396587"/>
          </a:xfrm>
          <a:prstGeom prst="rect">
            <a:avLst/>
          </a:prstGeom>
          <a:solidFill>
            <a:srgbClr val="E6711A"/>
          </a:solidFill>
          <a:ln w="9525">
            <a:solidFill>
              <a:srgbClr val="F255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34" name="Text Box 5"/>
          <p:cNvSpPr txBox="1">
            <a:spLocks noChangeArrowheads="1"/>
          </p:cNvSpPr>
          <p:nvPr/>
        </p:nvSpPr>
        <p:spPr bwMode="auto">
          <a:xfrm>
            <a:off x="14565313" y="781050"/>
            <a:ext cx="29591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017" tIns="37509" rIns="75017" bIns="37509">
            <a:spAutoFit/>
          </a:bodyPr>
          <a:lstStyle>
            <a:lvl1pPr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7000">
              <a:latin typeface="Verdana" pitchFamily="34" charset="0"/>
            </a:endParaRPr>
          </a:p>
        </p:txBody>
      </p:sp>
      <p:sp>
        <p:nvSpPr>
          <p:cNvPr id="1035" name="Rectangle 30"/>
          <p:cNvSpPr>
            <a:spLocks noGrp="1" noChangeArrowheads="1"/>
          </p:cNvSpPr>
          <p:nvPr>
            <p:ph type="title"/>
          </p:nvPr>
        </p:nvSpPr>
        <p:spPr>
          <a:xfrm>
            <a:off x="2631" y="0"/>
            <a:ext cx="36009263" cy="3241279"/>
          </a:xfrm>
          <a:solidFill>
            <a:srgbClr val="002F5F"/>
          </a:solidFill>
        </p:spPr>
        <p:txBody>
          <a:bodyPr anchor="t"/>
          <a:lstStyle/>
          <a:p>
            <a:pPr eaLnBrk="1" hangingPunct="1"/>
            <a:r>
              <a:rPr lang="sv-SE" altLang="en-US" sz="3600" dirty="0" smtClean="0">
                <a:latin typeface="Verdana" pitchFamily="34" charset="0"/>
              </a:rPr>
              <a:t/>
            </a:r>
            <a:br>
              <a:rPr lang="sv-SE" altLang="en-US" sz="3600" dirty="0" smtClean="0">
                <a:latin typeface="Verdana" pitchFamily="34" charset="0"/>
              </a:rPr>
            </a:br>
            <a:endParaRPr lang="sv-SE" altLang="en-US" sz="20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037" name="textruta 12"/>
          <p:cNvSpPr txBox="1">
            <a:spLocks noChangeArrowheads="1"/>
          </p:cNvSpPr>
          <p:nvPr/>
        </p:nvSpPr>
        <p:spPr bwMode="auto">
          <a:xfrm>
            <a:off x="5043191" y="978501"/>
            <a:ext cx="26936254" cy="75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017" tIns="37509" rIns="75017" bIns="37509" anchor="ctr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Parental education and family dissolution: A cross-national and cohort comparison</a:t>
            </a:r>
            <a:endParaRPr lang="en-US" altLang="en-US" sz="4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8" name="Rectangle 30"/>
          <p:cNvSpPr txBox="1">
            <a:spLocks noChangeArrowheads="1"/>
          </p:cNvSpPr>
          <p:nvPr/>
        </p:nvSpPr>
        <p:spPr bwMode="auto">
          <a:xfrm>
            <a:off x="-1588" y="17289463"/>
            <a:ext cx="36009263" cy="796925"/>
          </a:xfrm>
          <a:prstGeom prst="rect">
            <a:avLst/>
          </a:prstGeom>
          <a:solidFill>
            <a:srgbClr val="002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4457" tIns="177229" rIns="354457" bIns="177229"/>
          <a:lstStyle>
            <a:lvl1pPr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44888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44888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v-SE" altLang="en-US" sz="360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sv-SE" altLang="en-US" sz="3600">
                <a:solidFill>
                  <a:schemeClr val="tx2"/>
                </a:solidFill>
                <a:latin typeface="Verdana" pitchFamily="34" charset="0"/>
              </a:rPr>
            </a:br>
            <a:endParaRPr lang="sv-SE" altLang="en-US" sz="20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039" name="textruta 18"/>
          <p:cNvSpPr txBox="1">
            <a:spLocks noChangeArrowheads="1"/>
          </p:cNvSpPr>
          <p:nvPr/>
        </p:nvSpPr>
        <p:spPr bwMode="auto">
          <a:xfrm flipH="1">
            <a:off x="-69377" y="2219325"/>
            <a:ext cx="36009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 Brons</a:t>
            </a:r>
            <a:r>
              <a:rPr lang="en-US" altLang="en-US" sz="3600" b="1" baseline="30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Juho Härkönen</a:t>
            </a:r>
            <a:r>
              <a:rPr lang="en-US" altLang="en-US" sz="3600" b="1" baseline="30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040" name="textruta 14"/>
          <p:cNvSpPr txBox="1">
            <a:spLocks noChangeArrowheads="1"/>
          </p:cNvSpPr>
          <p:nvPr/>
        </p:nvSpPr>
        <p:spPr bwMode="auto">
          <a:xfrm>
            <a:off x="19660815" y="17470438"/>
            <a:ext cx="15268029" cy="56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017" tIns="37509" rIns="75017" bIns="37509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en-US" sz="3200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it-IT" altLang="en-US" sz="3200" dirty="0" smtClean="0">
                <a:solidFill>
                  <a:schemeClr val="bg1"/>
                </a:solidFill>
                <a:latin typeface="Calibri" pitchFamily="34" charset="0"/>
              </a:rPr>
              <a:t> NIDI,</a:t>
            </a:r>
            <a:r>
              <a:rPr lang="sv-SE" altLang="en-US" sz="3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v-SE" altLang="en-US" sz="3200" dirty="0">
                <a:solidFill>
                  <a:schemeClr val="bg1"/>
                </a:solidFill>
                <a:latin typeface="Calibri" pitchFamily="34" charset="0"/>
              </a:rPr>
              <a:t>Brons@nidi.nl</a:t>
            </a:r>
            <a:r>
              <a:rPr lang="it-IT" altLang="en-US" sz="3200" dirty="0" smtClean="0">
                <a:solidFill>
                  <a:schemeClr val="bg1"/>
                </a:solidFill>
                <a:latin typeface="Calibri" pitchFamily="34" charset="0"/>
              </a:rPr>
              <a:t> , </a:t>
            </a:r>
            <a:r>
              <a:rPr lang="sv-SE" altLang="en-US" sz="3200" baseline="30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sv-SE" altLang="en-US" sz="3200" dirty="0" smtClean="0">
                <a:solidFill>
                  <a:schemeClr val="bg1"/>
                </a:solidFill>
                <a:latin typeface="Calibri" pitchFamily="34" charset="0"/>
              </a:rPr>
              <a:t> Stockholm University, juho.harkonen@sociology.su.se</a:t>
            </a:r>
            <a:endParaRPr lang="en-US" alt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041" name="Rak 16"/>
          <p:cNvCxnSpPr>
            <a:cxnSpLocks noChangeShapeType="1"/>
          </p:cNvCxnSpPr>
          <p:nvPr/>
        </p:nvCxnSpPr>
        <p:spPr bwMode="auto">
          <a:xfrm>
            <a:off x="-2632" y="3571875"/>
            <a:ext cx="36009263" cy="0"/>
          </a:xfrm>
          <a:prstGeom prst="line">
            <a:avLst/>
          </a:prstGeom>
          <a:noFill/>
          <a:ln w="889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2" name="Rak 22"/>
          <p:cNvCxnSpPr>
            <a:cxnSpLocks noChangeShapeType="1"/>
          </p:cNvCxnSpPr>
          <p:nvPr/>
        </p:nvCxnSpPr>
        <p:spPr bwMode="auto">
          <a:xfrm>
            <a:off x="0" y="17289463"/>
            <a:ext cx="36009263" cy="0"/>
          </a:xfrm>
          <a:prstGeom prst="line">
            <a:avLst/>
          </a:prstGeom>
          <a:noFill/>
          <a:ln w="889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43" name="Bildobjekt 15" descr="logo-neg-engelsk_rgb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5471" y="576387"/>
            <a:ext cx="2357438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9" name="Text Box 90"/>
          <p:cNvSpPr txBox="1">
            <a:spLocks noChangeArrowheads="1"/>
          </p:cNvSpPr>
          <p:nvPr/>
        </p:nvSpPr>
        <p:spPr bwMode="auto">
          <a:xfrm>
            <a:off x="23661492" y="12812662"/>
            <a:ext cx="11676671" cy="58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CN" sz="3700" b="1" dirty="0" smtClean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Conclusions</a:t>
            </a:r>
          </a:p>
          <a:p>
            <a:pPr marL="531813" indent="-539750" eaLnBrk="1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3700" b="1" dirty="0" smtClean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The association between parental education and family dissolution is mostly</a:t>
            </a:r>
            <a:r>
              <a:rPr lang="en-US" altLang="zh-CN" sz="3700" b="1" dirty="0" smtClean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 nil or positive</a:t>
            </a:r>
          </a:p>
          <a:p>
            <a:pPr marL="1274763" lvl="1" indent="-539750" eaLnBrk="1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E</a:t>
            </a:r>
            <a:r>
              <a:rPr lang="en-US" altLang="zh-CN" sz="3200" b="1" dirty="0" smtClean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ven where the educational gradient of divorce is negative</a:t>
            </a:r>
          </a:p>
          <a:p>
            <a:pPr marL="531813" indent="-539750" eaLnBrk="1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3700" b="1" dirty="0" smtClean="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Stratification in family dissolution by ascribed status can be quite different than by achieved status</a:t>
            </a:r>
          </a:p>
          <a:p>
            <a:pPr marL="531813" indent="-539750" eaLnBrk="1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altLang="zh-CN" sz="3700" b="1" dirty="0" smtClean="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marL="531813" indent="-539750" eaLnBrk="1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altLang="zh-CN" sz="3700" b="1" dirty="0" smtClean="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070" name="Text Box 104"/>
          <p:cNvSpPr txBox="1">
            <a:spLocks noChangeArrowheads="1"/>
          </p:cNvSpPr>
          <p:nvPr/>
        </p:nvSpPr>
        <p:spPr bwMode="auto">
          <a:xfrm>
            <a:off x="898397" y="4033367"/>
            <a:ext cx="11273586" cy="550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Two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questions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on the association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between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parental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education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and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family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dissolution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Does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it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vary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cross-nationally</a:t>
            </a:r>
            <a:r>
              <a:rPr lang="fi-FI" altLang="en-US" sz="3700" b="1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sv-SE" altLang="en-US" sz="3700" b="1" dirty="0" smtClean="0">
                <a:solidFill>
                  <a:schemeClr val="bg1"/>
                </a:solidFill>
                <a:latin typeface="Calibri" pitchFamily="34" charset="0"/>
              </a:rPr>
              <a:t>Has it </a:t>
            </a:r>
            <a:r>
              <a:rPr lang="sv-SE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changed</a:t>
            </a:r>
            <a:r>
              <a:rPr lang="sv-SE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over </a:t>
            </a:r>
            <a:r>
              <a:rPr lang="sv-SE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time</a:t>
            </a:r>
            <a:r>
              <a:rPr lang="sv-SE" altLang="en-US" sz="3700" b="1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sz="3700" b="1" dirty="0" smtClean="0">
                <a:solidFill>
                  <a:schemeClr val="bg1"/>
                </a:solidFill>
                <a:latin typeface="Calibri" pitchFamily="34" charset="0"/>
              </a:rPr>
              <a:t>No </a:t>
            </a:r>
            <a:r>
              <a:rPr lang="sv-SE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previous</a:t>
            </a:r>
            <a:r>
              <a:rPr lang="sv-SE" altLang="en-US" sz="3700" b="1" dirty="0" smtClean="0">
                <a:solidFill>
                  <a:schemeClr val="bg1"/>
                </a:solidFill>
                <a:latin typeface="Calibri" pitchFamily="34" charset="0"/>
              </a:rPr>
              <a:t> studies on the </a:t>
            </a:r>
            <a:r>
              <a:rPr lang="sv-SE" altLang="en-US" sz="3700" b="1" dirty="0" err="1" smtClean="0">
                <a:solidFill>
                  <a:schemeClr val="bg1"/>
                </a:solidFill>
                <a:latin typeface="Calibri" pitchFamily="34" charset="0"/>
              </a:rPr>
              <a:t>topic</a:t>
            </a:r>
            <a:endParaRPr lang="sv-SE" altLang="en-US" sz="3700" b="1" dirty="0">
              <a:solidFill>
                <a:schemeClr val="bg1"/>
              </a:solidFill>
              <a:latin typeface="Calibri" pitchFamily="34" charset="0"/>
            </a:endParaRP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</a:pPr>
            <a:endParaRPr lang="sv-SE" altLang="en-US" sz="37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altLang="en-US" sz="37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71" name="Text Box 118"/>
          <p:cNvSpPr txBox="1">
            <a:spLocks noChangeArrowheads="1"/>
          </p:cNvSpPr>
          <p:nvPr/>
        </p:nvSpPr>
        <p:spPr bwMode="auto">
          <a:xfrm>
            <a:off x="908311" y="12799351"/>
            <a:ext cx="11273586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en-US" sz="3700" b="1" dirty="0" smtClean="0">
                <a:solidFill>
                  <a:srgbClr val="002F5F"/>
                </a:solidFill>
                <a:latin typeface="Calibri" pitchFamily="34" charset="0"/>
              </a:rPr>
              <a:t>Data and </a:t>
            </a:r>
            <a:r>
              <a:rPr lang="sv-SE" altLang="en-US" sz="3700" b="1" dirty="0" err="1" smtClean="0">
                <a:solidFill>
                  <a:srgbClr val="002F5F"/>
                </a:solidFill>
                <a:latin typeface="Calibri" pitchFamily="34" charset="0"/>
              </a:rPr>
              <a:t>Methods</a:t>
            </a:r>
            <a:endParaRPr lang="en-US" altLang="zh-CN" sz="3700" dirty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Gender and Generations Surveys (GGS), and Harmonized Histories, 17 European countries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Event history </a:t>
            </a: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analysis</a:t>
            </a:r>
          </a:p>
          <a:p>
            <a:pPr marL="1200150" lvl="1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Controls: Gender, cohort, duration (</a:t>
            </a:r>
            <a:r>
              <a:rPr lang="en-US" altLang="zh-CN" sz="3700" dirty="0" err="1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linear+squared</a:t>
            </a: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), parental separation, own educ., family formation</a:t>
            </a:r>
            <a:endParaRPr lang="en-US" altLang="zh-CN" sz="3700" dirty="0" smtClean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Meta-analysis and meta-regression for the cross-national analysis</a:t>
            </a:r>
            <a:endParaRPr lang="en-US" altLang="zh-CN" sz="3700" dirty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" name="textruta 14"/>
          <p:cNvSpPr txBox="1">
            <a:spLocks noChangeArrowheads="1"/>
          </p:cNvSpPr>
          <p:nvPr/>
        </p:nvSpPr>
        <p:spPr bwMode="auto">
          <a:xfrm>
            <a:off x="146646" y="17429562"/>
            <a:ext cx="21171641" cy="56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017" tIns="37509" rIns="75017" bIns="37509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3200" dirty="0" smtClean="0">
                <a:solidFill>
                  <a:schemeClr val="bg1"/>
                </a:solidFill>
                <a:latin typeface="Calibri" pitchFamily="34" charset="0"/>
              </a:rPr>
              <a:t>Acknowledgments: </a:t>
            </a:r>
            <a:r>
              <a:rPr lang="fi-FI" altLang="en-US" sz="3200" dirty="0" smtClean="0">
                <a:solidFill>
                  <a:schemeClr val="bg1"/>
                </a:solidFill>
                <a:latin typeface="Calibri" pitchFamily="34" charset="0"/>
              </a:rPr>
              <a:t>CONOPP (ERC), Academy of Finland, </a:t>
            </a:r>
            <a:r>
              <a:rPr lang="fi-FI" altLang="en-US" sz="3200" dirty="0" err="1" smtClean="0">
                <a:solidFill>
                  <a:schemeClr val="bg1"/>
                </a:solidFill>
                <a:latin typeface="Calibri" pitchFamily="34" charset="0"/>
              </a:rPr>
              <a:t>SPaDE</a:t>
            </a:r>
            <a:endParaRPr lang="en-US" alt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86439"/>
              </p:ext>
            </p:extLst>
          </p:nvPr>
        </p:nvGraphicFramePr>
        <p:xfrm>
          <a:off x="13471857" y="3657189"/>
          <a:ext cx="9861365" cy="988060"/>
        </p:xfrm>
        <a:graphic>
          <a:graphicData uri="http://schemas.openxmlformats.org/drawingml/2006/table">
            <a:tbl>
              <a:tblPr/>
              <a:tblGrid>
                <a:gridCol w="9861365"/>
              </a:tblGrid>
              <a:tr h="72008">
                <a:tc>
                  <a:txBody>
                    <a:bodyPr/>
                    <a:lstStyle/>
                    <a:p>
                      <a:pPr marL="0" marR="0" indent="0" algn="l" defTabSz="75017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1) The </a:t>
                      </a: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crude association between parental education and family dissolution varies cross-nationally…</a:t>
                      </a:r>
                      <a:endParaRPr lang="en-US" altLang="zh-CN" sz="3200" b="1" dirty="0" smtClean="0">
                        <a:solidFill>
                          <a:srgbClr val="002F5F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" name="Afbeelding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542" y="11522199"/>
            <a:ext cx="8932309" cy="570841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 Box 118"/>
          <p:cNvSpPr txBox="1">
            <a:spLocks noChangeArrowheads="1"/>
          </p:cNvSpPr>
          <p:nvPr/>
        </p:nvSpPr>
        <p:spPr bwMode="auto">
          <a:xfrm>
            <a:off x="908311" y="7797263"/>
            <a:ext cx="11263672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en-US" sz="3700" b="1" dirty="0" err="1" smtClean="0">
                <a:solidFill>
                  <a:srgbClr val="002F5F"/>
                </a:solidFill>
                <a:latin typeface="Calibri" pitchFamily="34" charset="0"/>
              </a:rPr>
              <a:t>Framework</a:t>
            </a:r>
            <a:endParaRPr lang="sv-SE" altLang="en-US" sz="3700" b="1" dirty="0">
              <a:solidFill>
                <a:srgbClr val="002F5F"/>
              </a:solidFill>
              <a:latin typeface="Calibri" pitchFamily="34" charset="0"/>
            </a:endParaRPr>
          </a:p>
          <a:p>
            <a:pPr eaLnBrk="1" hangingPunct="1"/>
            <a:endParaRPr lang="en-US" altLang="zh-CN" sz="300" dirty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  <a:p>
            <a:pPr eaLnBrk="1" hangingPunct="1"/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Parental education can predict family dissolution </a:t>
            </a: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 because:</a:t>
            </a:r>
            <a:endParaRPr lang="en-US" altLang="zh-CN" sz="3700" dirty="0" smtClean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Educated parents have educated children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Educated parents’ children form families at an older age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Educated parents and their children may hold attitudes </a:t>
            </a:r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conducive to separation</a:t>
            </a:r>
            <a:endParaRPr lang="en-US" altLang="zh-CN" sz="3700" dirty="0" smtClean="0">
              <a:solidFill>
                <a:srgbClr val="002F5F"/>
              </a:solidFill>
              <a:latin typeface="Calibri" pitchFamily="34" charset="0"/>
              <a:ea typeface="SimSun" pitchFamily="2" charset="-122"/>
            </a:endParaRPr>
          </a:p>
          <a:p>
            <a:pPr eaLnBrk="1" hangingPunct="1"/>
            <a:r>
              <a:rPr lang="en-US" altLang="zh-CN" sz="37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These pathways can vary across countries and over time</a:t>
            </a:r>
          </a:p>
        </p:txBody>
      </p:sp>
      <p:pic>
        <p:nvPicPr>
          <p:cNvPr id="38" name="Afbeelding 4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8" t="5340" r="22645" b="3391"/>
          <a:stretch/>
        </p:blipFill>
        <p:spPr bwMode="auto">
          <a:xfrm>
            <a:off x="23661492" y="4725731"/>
            <a:ext cx="8317953" cy="60107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Afbeelding 1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5" t="5339" r="21837" b="3122"/>
          <a:stretch/>
        </p:blipFill>
        <p:spPr bwMode="auto">
          <a:xfrm>
            <a:off x="13471856" y="4764956"/>
            <a:ext cx="8493215" cy="59715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9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96009"/>
              </p:ext>
            </p:extLst>
          </p:nvPr>
        </p:nvGraphicFramePr>
        <p:xfrm>
          <a:off x="23661492" y="3735852"/>
          <a:ext cx="9861365" cy="500380"/>
        </p:xfrm>
        <a:graphic>
          <a:graphicData uri="http://schemas.openxmlformats.org/drawingml/2006/table">
            <a:tbl>
              <a:tblPr/>
              <a:tblGrid>
                <a:gridCol w="9861365"/>
              </a:tblGrid>
              <a:tr h="72008">
                <a:tc>
                  <a:txBody>
                    <a:bodyPr/>
                    <a:lstStyle/>
                    <a:p>
                      <a:pPr marL="0" marR="0" indent="0" algn="l" defTabSz="75017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2) …but </a:t>
                      </a: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the net association is mainly nil or </a:t>
                      </a: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positive,…</a:t>
                      </a:r>
                      <a:endParaRPr lang="en-US" altLang="zh-CN" sz="3200" b="1" dirty="0" smtClean="0">
                        <a:solidFill>
                          <a:srgbClr val="002F5F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20505"/>
              </p:ext>
            </p:extLst>
          </p:nvPr>
        </p:nvGraphicFramePr>
        <p:xfrm>
          <a:off x="13423542" y="11049705"/>
          <a:ext cx="9861365" cy="500380"/>
        </p:xfrm>
        <a:graphic>
          <a:graphicData uri="http://schemas.openxmlformats.org/drawingml/2006/table">
            <a:tbl>
              <a:tblPr/>
              <a:tblGrid>
                <a:gridCol w="9861365"/>
              </a:tblGrid>
              <a:tr h="72008">
                <a:tc>
                  <a:txBody>
                    <a:bodyPr/>
                    <a:lstStyle/>
                    <a:p>
                      <a:pPr marL="0" marR="0" indent="0" algn="l" defTabSz="75017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3) …it </a:t>
                      </a: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is weaker in high divorce rate </a:t>
                      </a:r>
                      <a:r>
                        <a:rPr lang="en-US" altLang="zh-CN" sz="3200" b="1" baseline="0" dirty="0" smtClean="0">
                          <a:solidFill>
                            <a:srgbClr val="002F5F"/>
                          </a:solidFill>
                          <a:latin typeface="Calibri" pitchFamily="34" charset="0"/>
                          <a:ea typeface="SimSun" pitchFamily="2" charset="-122"/>
                        </a:rPr>
                        <a:t>countries…</a:t>
                      </a:r>
                      <a:endParaRPr lang="en-US" altLang="zh-CN" sz="3200" b="1" dirty="0" smtClean="0">
                        <a:solidFill>
                          <a:srgbClr val="002F5F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" name="Text Box 118"/>
          <p:cNvSpPr txBox="1">
            <a:spLocks noChangeArrowheads="1"/>
          </p:cNvSpPr>
          <p:nvPr/>
        </p:nvSpPr>
        <p:spPr bwMode="auto">
          <a:xfrm>
            <a:off x="23578109" y="11018143"/>
            <a:ext cx="1170904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en-US" sz="3200" b="1" dirty="0" smtClean="0">
                <a:solidFill>
                  <a:srgbClr val="002F5F"/>
                </a:solidFill>
                <a:latin typeface="Calibri" pitchFamily="34" charset="0"/>
              </a:rPr>
              <a:t>4) …and in </a:t>
            </a:r>
            <a:r>
              <a:rPr lang="sv-SE" altLang="en-US" sz="3200" b="1" dirty="0" err="1" smtClean="0">
                <a:solidFill>
                  <a:srgbClr val="002F5F"/>
                </a:solidFill>
                <a:latin typeface="Calibri" pitchFamily="34" charset="0"/>
              </a:rPr>
              <a:t>most</a:t>
            </a:r>
            <a:r>
              <a:rPr lang="sv-SE" altLang="en-US" sz="3200" b="1" dirty="0" smtClean="0">
                <a:solidFill>
                  <a:srgbClr val="002F5F"/>
                </a:solidFill>
                <a:latin typeface="Calibri" pitchFamily="34" charset="0"/>
              </a:rPr>
              <a:t> </a:t>
            </a:r>
            <a:r>
              <a:rPr lang="sv-SE" altLang="en-US" sz="3200" b="1" dirty="0" err="1" smtClean="0">
                <a:solidFill>
                  <a:srgbClr val="002F5F"/>
                </a:solidFill>
                <a:latin typeface="Calibri" pitchFamily="34" charset="0"/>
              </a:rPr>
              <a:t>countries</a:t>
            </a:r>
            <a:r>
              <a:rPr lang="sv-SE" altLang="en-US" sz="3200" b="1" dirty="0" smtClean="0">
                <a:solidFill>
                  <a:srgbClr val="002F5F"/>
                </a:solidFill>
                <a:latin typeface="Calibri" pitchFamily="34" charset="0"/>
              </a:rPr>
              <a:t> it has </a:t>
            </a:r>
            <a:r>
              <a:rPr lang="sv-SE" altLang="en-US" sz="3200" b="1" dirty="0" err="1" smtClean="0">
                <a:solidFill>
                  <a:srgbClr val="002F5F"/>
                </a:solidFill>
                <a:latin typeface="Calibri" pitchFamily="34" charset="0"/>
              </a:rPr>
              <a:t>remained</a:t>
            </a:r>
            <a:r>
              <a:rPr lang="sv-SE" altLang="en-US" sz="3200" b="1" dirty="0" smtClean="0">
                <a:solidFill>
                  <a:srgbClr val="002F5F"/>
                </a:solidFill>
                <a:latin typeface="Calibri" pitchFamily="34" charset="0"/>
              </a:rPr>
              <a:t> </a:t>
            </a:r>
            <a:r>
              <a:rPr lang="sv-SE" altLang="en-US" sz="3200" b="1" dirty="0" err="1" smtClean="0">
                <a:solidFill>
                  <a:srgbClr val="002F5F"/>
                </a:solidFill>
                <a:latin typeface="Calibri" pitchFamily="34" charset="0"/>
              </a:rPr>
              <a:t>stable</a:t>
            </a:r>
            <a:r>
              <a:rPr lang="sv-SE" altLang="en-US" sz="3200" b="1" dirty="0" smtClean="0">
                <a:solidFill>
                  <a:srgbClr val="002F5F"/>
                </a:solidFill>
                <a:latin typeface="Calibri" pitchFamily="34" charset="0"/>
              </a:rPr>
              <a:t> over </a:t>
            </a:r>
            <a:r>
              <a:rPr lang="sv-SE" altLang="en-US" sz="3200" b="1" dirty="0" err="1" smtClean="0">
                <a:solidFill>
                  <a:srgbClr val="002F5F"/>
                </a:solidFill>
                <a:latin typeface="Calibri" pitchFamily="34" charset="0"/>
              </a:rPr>
              <a:t>time</a:t>
            </a:r>
            <a:endParaRPr lang="sv-SE" altLang="en-US" sz="3200" b="1" dirty="0" smtClean="0">
              <a:solidFill>
                <a:srgbClr val="002F5F"/>
              </a:solidFill>
              <a:latin typeface="Calibri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CN" sz="32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However, the association has become </a:t>
            </a:r>
            <a:r>
              <a:rPr lang="en-US" altLang="zh-CN" sz="32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somewhat more </a:t>
            </a:r>
            <a:r>
              <a:rPr lang="en-US" altLang="zh-CN" sz="3200" dirty="0" smtClean="0">
                <a:solidFill>
                  <a:srgbClr val="002F5F"/>
                </a:solidFill>
                <a:latin typeface="Calibri" pitchFamily="34" charset="0"/>
                <a:ea typeface="SimSun" pitchFamily="2" charset="-122"/>
              </a:rPr>
              <a:t>negative in Austria, Belgium, Norway, Romania, and Sweden</a:t>
            </a:r>
          </a:p>
        </p:txBody>
      </p:sp>
      <p:pic>
        <p:nvPicPr>
          <p:cNvPr id="1026" name="Picture 2" descr="C:\Users\jhr\AppData\Local\Microsoft\Windows\Temporary Internet Files\Content.Outlook\OZHCXNEK\nidi-knaw-rug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03" y="512887"/>
            <a:ext cx="3198782" cy="225266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12455</TotalTime>
  <Words>266</Words>
  <Application>Microsoft Office PowerPoint</Application>
  <PresentationFormat>Anpassad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….</dc:title>
  <dc:creator>Sara</dc:creator>
  <cp:lastModifiedBy>Juho Härkönen</cp:lastModifiedBy>
  <cp:revision>564</cp:revision>
  <cp:lastPrinted>2016-02-12T11:23:40Z</cp:lastPrinted>
  <dcterms:created xsi:type="dcterms:W3CDTF">2009-09-14T09:36:29Z</dcterms:created>
  <dcterms:modified xsi:type="dcterms:W3CDTF">2017-04-20T10:40:21Z</dcterms:modified>
</cp:coreProperties>
</file>